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9"/>
  </p:notesMasterIdLst>
  <p:sldIdLst>
    <p:sldId id="258" r:id="rId2"/>
    <p:sldId id="263" r:id="rId3"/>
    <p:sldId id="265" r:id="rId4"/>
    <p:sldId id="264" r:id="rId5"/>
    <p:sldId id="262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582"/>
  </p:normalViewPr>
  <p:slideViewPr>
    <p:cSldViewPr snapToGrid="0" snapToObjects="1">
      <p:cViewPr>
        <p:scale>
          <a:sx n="130" d="100"/>
          <a:sy n="13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Volume</a:t>
            </a:r>
          </a:p>
        </c:rich>
      </c:tx>
      <c:layout>
        <c:manualLayout>
          <c:xMode val="edge"/>
          <c:yMode val="edge"/>
          <c:x val="0.62912502192473629"/>
          <c:y val="4.8508935336205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5301497917163633"/>
          <c:y val="0.23906543411858575"/>
          <c:w val="0.39685042950492982"/>
          <c:h val="0.67357067280538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Specific Volume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day', 'new', 'show', 'also'</c:v>
                </c:pt>
                <c:pt idx="1">
                  <c:v>park', 'community', 'year', 'bear'</c:v>
                </c:pt>
                <c:pt idx="2">
                  <c:v>county', 'shooting', 'officer', 'illinois'</c:v>
                </c:pt>
                <c:pt idx="3">
                  <c:v>illinois', 'would', 'law', 'one'</c:v>
                </c:pt>
                <c:pt idx="4">
                  <c:v>last', 'one', 'player', 'bull'</c:v>
                </c:pt>
                <c:pt idx="5">
                  <c:v>information', 'need', 'chicago', 'work'</c:v>
                </c:pt>
                <c:pt idx="6">
                  <c:v>last', 'first', 'season', 'win'</c:v>
                </c:pt>
                <c:pt idx="7">
                  <c:v>million', 'said', 'department', 'work'</c:v>
                </c:pt>
                <c:pt idx="8">
                  <c:v>reciprocity', 'logo', 'property', 'data'</c:v>
                </c:pt>
                <c:pt idx="9">
                  <c:v>average', 'work', 'tool', 'inc'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2822</c:v>
                </c:pt>
                <c:pt idx="1">
                  <c:v>3972</c:v>
                </c:pt>
                <c:pt idx="2">
                  <c:v>2160</c:v>
                </c:pt>
                <c:pt idx="3">
                  <c:v>6162</c:v>
                </c:pt>
                <c:pt idx="4">
                  <c:v>1112</c:v>
                </c:pt>
                <c:pt idx="5">
                  <c:v>3642</c:v>
                </c:pt>
                <c:pt idx="6">
                  <c:v>240</c:v>
                </c:pt>
                <c:pt idx="7">
                  <c:v>2486</c:v>
                </c:pt>
                <c:pt idx="8">
                  <c:v>14</c:v>
                </c:pt>
                <c:pt idx="9">
                  <c:v>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4-4A4B-8CC1-3784E3C551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 Volume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day', 'new', 'show', 'also'</c:v>
                </c:pt>
                <c:pt idx="1">
                  <c:v>park', 'community', 'year', 'bear'</c:v>
                </c:pt>
                <c:pt idx="2">
                  <c:v>county', 'shooting', 'officer', 'illinois'</c:v>
                </c:pt>
                <c:pt idx="3">
                  <c:v>illinois', 'would', 'law', 'one'</c:v>
                </c:pt>
                <c:pt idx="4">
                  <c:v>last', 'one', 'player', 'bull'</c:v>
                </c:pt>
                <c:pt idx="5">
                  <c:v>information', 'need', 'chicago', 'work'</c:v>
                </c:pt>
                <c:pt idx="6">
                  <c:v>last', 'first', 'season', 'win'</c:v>
                </c:pt>
                <c:pt idx="7">
                  <c:v>million', 'said', 'department', 'work'</c:v>
                </c:pt>
                <c:pt idx="8">
                  <c:v>reciprocity', 'logo', 'property', 'data'</c:v>
                </c:pt>
                <c:pt idx="9">
                  <c:v>average', 'work', 'tool', 'inc'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17630</c:v>
                </c:pt>
                <c:pt idx="1">
                  <c:v>11311</c:v>
                </c:pt>
                <c:pt idx="2">
                  <c:v>12039</c:v>
                </c:pt>
                <c:pt idx="3">
                  <c:v>6773</c:v>
                </c:pt>
                <c:pt idx="4">
                  <c:v>9439</c:v>
                </c:pt>
                <c:pt idx="5">
                  <c:v>6645</c:v>
                </c:pt>
                <c:pt idx="6">
                  <c:v>7564</c:v>
                </c:pt>
                <c:pt idx="7">
                  <c:v>4542</c:v>
                </c:pt>
                <c:pt idx="8">
                  <c:v>6117</c:v>
                </c:pt>
                <c:pt idx="9">
                  <c:v>2598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7A-C64B-A29B-E552B0DB5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110498543"/>
        <c:axId val="2110500175"/>
      </c:barChart>
      <c:catAx>
        <c:axId val="211049854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4157776614130519"/>
          <c:y val="0.91541453428863873"/>
          <c:w val="0.15842235297189111"/>
          <c:h val="6.3566981245185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</a:p>
        </c:rich>
      </c:tx>
      <c:layout>
        <c:manualLayout>
          <c:xMode val="edge"/>
          <c:yMode val="edge"/>
          <c:x val="0.66534799566542902"/>
          <c:y val="5.17649003172823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5301497917163633"/>
          <c:y val="0.23906543411858575"/>
          <c:w val="0.39685042950492982"/>
          <c:h val="0.68008267681308676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day', 'new', 'show', 'also'</c:v>
                </c:pt>
                <c:pt idx="1">
                  <c:v>park', 'community', 'year', 'bear'</c:v>
                </c:pt>
                <c:pt idx="2">
                  <c:v>county', 'shooting', 'officer', 'illinois'</c:v>
                </c:pt>
                <c:pt idx="3">
                  <c:v>illinois', 'would', 'law', 'one'</c:v>
                </c:pt>
                <c:pt idx="4">
                  <c:v>last', 'one', 'player', 'bull'</c:v>
                </c:pt>
                <c:pt idx="5">
                  <c:v>information', 'need', 'chicago', 'work'</c:v>
                </c:pt>
                <c:pt idx="6">
                  <c:v>last', 'first', 'season', 'win'</c:v>
                </c:pt>
                <c:pt idx="7">
                  <c:v>million', 'said', 'department', 'work'</c:v>
                </c:pt>
                <c:pt idx="8">
                  <c:v>reciprocity', 'logo', 'property', 'data'</c:v>
                </c:pt>
                <c:pt idx="9">
                  <c:v>average', 'work', 'tool', 'inc'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0.20050000000000001</c:v>
                </c:pt>
                <c:pt idx="1">
                  <c:v>0.125</c:v>
                </c:pt>
                <c:pt idx="2">
                  <c:v>0.628</c:v>
                </c:pt>
                <c:pt idx="3">
                  <c:v>0.52500000000000002</c:v>
                </c:pt>
                <c:pt idx="4">
                  <c:v>0.27100000000000002</c:v>
                </c:pt>
                <c:pt idx="5">
                  <c:v>0.20200000000000001</c:v>
                </c:pt>
                <c:pt idx="6">
                  <c:v>0.152</c:v>
                </c:pt>
                <c:pt idx="7">
                  <c:v>0.23499999999999999</c:v>
                </c:pt>
                <c:pt idx="8">
                  <c:v>2.9999999999999997E-4</c:v>
                </c:pt>
                <c:pt idx="9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8B-5C42-B799-4FDE22B53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day', 'new', 'show', 'also'</c:v>
                </c:pt>
                <c:pt idx="1">
                  <c:v>park', 'community', 'year', 'bear'</c:v>
                </c:pt>
                <c:pt idx="2">
                  <c:v>county', 'shooting', 'officer', 'illinois'</c:v>
                </c:pt>
                <c:pt idx="3">
                  <c:v>illinois', 'would', 'law', 'one'</c:v>
                </c:pt>
                <c:pt idx="4">
                  <c:v>last', 'one', 'player', 'bull'</c:v>
                </c:pt>
                <c:pt idx="5">
                  <c:v>information', 'need', 'chicago', 'work'</c:v>
                </c:pt>
                <c:pt idx="6">
                  <c:v>last', 'first', 'season', 'win'</c:v>
                </c:pt>
                <c:pt idx="7">
                  <c:v>million', 'said', 'department', 'work'</c:v>
                </c:pt>
                <c:pt idx="8">
                  <c:v>reciprocity', 'logo', 'property', 'data'</c:v>
                </c:pt>
                <c:pt idx="9">
                  <c:v>average', 'work', 'tool', 'inc'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0.58760000000000001</c:v>
                </c:pt>
                <c:pt idx="1">
                  <c:v>0.73</c:v>
                </c:pt>
                <c:pt idx="2">
                  <c:v>0.35399999999999998</c:v>
                </c:pt>
                <c:pt idx="3">
                  <c:v>0.371</c:v>
                </c:pt>
                <c:pt idx="4">
                  <c:v>0.51900000000000002</c:v>
                </c:pt>
                <c:pt idx="5">
                  <c:v>0.59199999999999997</c:v>
                </c:pt>
                <c:pt idx="6">
                  <c:v>0.68500000000000005</c:v>
                </c:pt>
                <c:pt idx="7">
                  <c:v>0.68899999999999995</c:v>
                </c:pt>
                <c:pt idx="8">
                  <c:v>0.999</c:v>
                </c:pt>
                <c:pt idx="9">
                  <c:v>0.97299999999999998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8B-5C42-B799-4FDE22B536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day', 'new', 'show', 'also'</c:v>
                </c:pt>
                <c:pt idx="1">
                  <c:v>park', 'community', 'year', 'bear'</c:v>
                </c:pt>
                <c:pt idx="2">
                  <c:v>county', 'shooting', 'officer', 'illinois'</c:v>
                </c:pt>
                <c:pt idx="3">
                  <c:v>illinois', 'would', 'law', 'one'</c:v>
                </c:pt>
                <c:pt idx="4">
                  <c:v>last', 'one', 'player', 'bull'</c:v>
                </c:pt>
                <c:pt idx="5">
                  <c:v>information', 'need', 'chicago', 'work'</c:v>
                </c:pt>
                <c:pt idx="6">
                  <c:v>last', 'first', 'season', 'win'</c:v>
                </c:pt>
                <c:pt idx="7">
                  <c:v>million', 'said', 'department', 'work'</c:v>
                </c:pt>
                <c:pt idx="8">
                  <c:v>reciprocity', 'logo', 'property', 'data'</c:v>
                </c:pt>
                <c:pt idx="9">
                  <c:v>average', 'work', 'tool', 'inc'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0.21099999999999999</c:v>
                </c:pt>
                <c:pt idx="1">
                  <c:v>0.14399999999999999</c:v>
                </c:pt>
                <c:pt idx="2">
                  <c:v>1.7000000000000001E-2</c:v>
                </c:pt>
                <c:pt idx="3">
                  <c:v>0.10299999999999999</c:v>
                </c:pt>
                <c:pt idx="4">
                  <c:v>0.20799999999999999</c:v>
                </c:pt>
                <c:pt idx="5">
                  <c:v>0.20499999999999999</c:v>
                </c:pt>
                <c:pt idx="6">
                  <c:v>0.161</c:v>
                </c:pt>
                <c:pt idx="7">
                  <c:v>7.3999999999999996E-2</c:v>
                </c:pt>
                <c:pt idx="8">
                  <c:v>0</c:v>
                </c:pt>
                <c:pt idx="9">
                  <c:v>8.8000000000000005E-3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8B-5C42-B799-4FDE22B53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110498543"/>
        <c:axId val="2110500175"/>
      </c:barChart>
      <c:catAx>
        <c:axId val="2110498543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7273976256062387"/>
          <c:y val="0.90722620266120779"/>
          <c:w val="0.39075655877828103"/>
          <c:h val="8.9032310060525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9164414564704837"/>
          <c:y val="1.22825625197250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0658336669780679"/>
          <c:y val="0.19348138143704546"/>
          <c:w val="0.39685042950492982"/>
          <c:h val="0.7342830604060158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United</c:v>
                </c:pt>
                <c:pt idx="1">
                  <c:v> Bulls</c:v>
                </c:pt>
                <c:pt idx="2">
                  <c:v> NBA</c:v>
                </c:pt>
                <c:pt idx="3">
                  <c:v> MOVEAUTO</c:v>
                </c:pt>
                <c:pt idx="4">
                  <c:v> A&amp;R</c:v>
                </c:pt>
                <c:pt idx="5">
                  <c:v> CTA</c:v>
                </c:pt>
                <c:pt idx="6">
                  <c:v> EDS</c:v>
                </c:pt>
                <c:pt idx="7">
                  <c:v> Premier League</c:v>
                </c:pt>
                <c:pt idx="8">
                  <c:v> ESPN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9"/>
                <c:pt idx="0">
                  <c:v>15</c:v>
                </c:pt>
                <c:pt idx="1">
                  <c:v>6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F0-A641-ABA9-685D1A3F7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10498543"/>
        <c:axId val="2110500175"/>
      </c:barChart>
      <c:catAx>
        <c:axId val="211049854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677543485030474"/>
          <c:y val="0.934950463903372"/>
          <c:w val="0.25679634325370343"/>
          <c:h val="6.4293477048646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</a:p>
        </c:rich>
      </c:tx>
      <c:layout>
        <c:manualLayout>
          <c:xMode val="edge"/>
          <c:yMode val="edge"/>
          <c:x val="0.66534795273211877"/>
          <c:y val="2.2792014026959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3597969215712438"/>
          <c:y val="0.19348138143704546"/>
          <c:w val="0.39685042950492982"/>
          <c:h val="0.7256667048670051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United</c:v>
                </c:pt>
                <c:pt idx="1">
                  <c:v> Bulls</c:v>
                </c:pt>
                <c:pt idx="2">
                  <c:v> NBA</c:v>
                </c:pt>
                <c:pt idx="3">
                  <c:v> MOVEAUTO</c:v>
                </c:pt>
                <c:pt idx="4">
                  <c:v> A&amp;R</c:v>
                </c:pt>
                <c:pt idx="5">
                  <c:v> CTA</c:v>
                </c:pt>
                <c:pt idx="6">
                  <c:v> EDS</c:v>
                </c:pt>
                <c:pt idx="7">
                  <c:v> Premier League</c:v>
                </c:pt>
                <c:pt idx="8">
                  <c:v> ESPN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9"/>
                <c:pt idx="0">
                  <c:v>0.27</c:v>
                </c:pt>
                <c:pt idx="1">
                  <c:v>0.23200000000000001</c:v>
                </c:pt>
                <c:pt idx="2">
                  <c:v>0.28999999999999998</c:v>
                </c:pt>
                <c:pt idx="3">
                  <c:v>0</c:v>
                </c:pt>
                <c:pt idx="4">
                  <c:v>0</c:v>
                </c:pt>
                <c:pt idx="5">
                  <c:v>0.53400000000000003</c:v>
                </c:pt>
                <c:pt idx="6">
                  <c:v>0.34799999999999998</c:v>
                </c:pt>
                <c:pt idx="7">
                  <c:v>0.23</c:v>
                </c:pt>
                <c:pt idx="8">
                  <c:v>0.29799999999999999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C-134D-9A4C-2FB3AE8486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United</c:v>
                </c:pt>
                <c:pt idx="1">
                  <c:v> Bulls</c:v>
                </c:pt>
                <c:pt idx="2">
                  <c:v> NBA</c:v>
                </c:pt>
                <c:pt idx="3">
                  <c:v> MOVEAUTO</c:v>
                </c:pt>
                <c:pt idx="4">
                  <c:v> A&amp;R</c:v>
                </c:pt>
                <c:pt idx="5">
                  <c:v> CTA</c:v>
                </c:pt>
                <c:pt idx="6">
                  <c:v> EDS</c:v>
                </c:pt>
                <c:pt idx="7">
                  <c:v> Premier League</c:v>
                </c:pt>
                <c:pt idx="8">
                  <c:v> ESPN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9"/>
                <c:pt idx="0">
                  <c:v>0.495</c:v>
                </c:pt>
                <c:pt idx="1">
                  <c:v>0.52400000000000002</c:v>
                </c:pt>
                <c:pt idx="2">
                  <c:v>0.40200000000000002</c:v>
                </c:pt>
                <c:pt idx="3">
                  <c:v>1</c:v>
                </c:pt>
                <c:pt idx="4">
                  <c:v>0.46100000000000002</c:v>
                </c:pt>
                <c:pt idx="5">
                  <c:v>0.22700000000000001</c:v>
                </c:pt>
                <c:pt idx="6">
                  <c:v>0.48799999999999999</c:v>
                </c:pt>
                <c:pt idx="7">
                  <c:v>0.56000000000000005</c:v>
                </c:pt>
                <c:pt idx="8">
                  <c:v>0.38500000000000001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C-134D-9A4C-2FB3AE8486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United</c:v>
                </c:pt>
                <c:pt idx="1">
                  <c:v> Bulls</c:v>
                </c:pt>
                <c:pt idx="2">
                  <c:v> NBA</c:v>
                </c:pt>
                <c:pt idx="3">
                  <c:v> MOVEAUTO</c:v>
                </c:pt>
                <c:pt idx="4">
                  <c:v> A&amp;R</c:v>
                </c:pt>
                <c:pt idx="5">
                  <c:v> CTA</c:v>
                </c:pt>
                <c:pt idx="6">
                  <c:v> EDS</c:v>
                </c:pt>
                <c:pt idx="7">
                  <c:v> Premier League</c:v>
                </c:pt>
                <c:pt idx="8">
                  <c:v> ESPN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9"/>
                <c:pt idx="0">
                  <c:v>0.23400000000000001</c:v>
                </c:pt>
                <c:pt idx="1">
                  <c:v>0.24199999999999999</c:v>
                </c:pt>
                <c:pt idx="2">
                  <c:v>0.30599999999999999</c:v>
                </c:pt>
                <c:pt idx="3">
                  <c:v>0</c:v>
                </c:pt>
                <c:pt idx="4">
                  <c:v>0.53800000000000003</c:v>
                </c:pt>
                <c:pt idx="5">
                  <c:v>0.23799999999999999</c:v>
                </c:pt>
                <c:pt idx="6">
                  <c:v>0.16200000000000001</c:v>
                </c:pt>
                <c:pt idx="7">
                  <c:v>0.21</c:v>
                </c:pt>
                <c:pt idx="8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CC-134D-9A4C-2FB3AE848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110498543"/>
        <c:axId val="2110500175"/>
      </c:barChart>
      <c:catAx>
        <c:axId val="2110498543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968898749944393"/>
          <c:y val="0.93327426381666501"/>
          <c:w val="0.62380749810934655"/>
          <c:h val="6.29844104162324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9164414564704837"/>
          <c:y val="1.22825625197250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0658336669780679"/>
          <c:y val="0.19348138143704546"/>
          <c:w val="0.39685042950492982"/>
          <c:h val="0.7342830604060158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Trubisky</c:v>
                </c:pt>
                <c:pt idx="1">
                  <c:v>Roman</c:v>
                </c:pt>
                <c:pt idx="2">
                  <c:v>Tolani Baj</c:v>
                </c:pt>
                <c:pt idx="3">
                  <c:v>Manchester United</c:v>
                </c:pt>
                <c:pt idx="4">
                  <c:v>Miller</c:v>
                </c:pt>
                <c:pt idx="5">
                  <c:v>Jackson</c:v>
                </c:pt>
                <c:pt idx="6">
                  <c:v>Mcdonough</c:v>
                </c:pt>
                <c:pt idx="7">
                  <c:v>Pedro</c:v>
                </c:pt>
                <c:pt idx="8">
                  <c:v>Nigerian Vblogger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9"/>
                <c:pt idx="0">
                  <c:v>15</c:v>
                </c:pt>
                <c:pt idx="1">
                  <c:v>6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71-A54F-ADD8-475A69FD2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10498543"/>
        <c:axId val="2110500175"/>
      </c:barChart>
      <c:catAx>
        <c:axId val="211049854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677543485030474"/>
          <c:y val="0.934950463903372"/>
          <c:w val="0.25679634325370343"/>
          <c:h val="6.4293477048646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</a:p>
        </c:rich>
      </c:tx>
      <c:layout>
        <c:manualLayout>
          <c:xMode val="edge"/>
          <c:yMode val="edge"/>
          <c:x val="0.66534795273211877"/>
          <c:y val="2.2792014026959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3597969215712438"/>
          <c:y val="0.19673738344089678"/>
          <c:w val="0.39685042950492982"/>
          <c:h val="0.7256667048670051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Trubisky</c:v>
                </c:pt>
                <c:pt idx="1">
                  <c:v>Roman</c:v>
                </c:pt>
                <c:pt idx="2">
                  <c:v>Tolani Baj</c:v>
                </c:pt>
                <c:pt idx="3">
                  <c:v>Manchester United</c:v>
                </c:pt>
                <c:pt idx="4">
                  <c:v>Miller</c:v>
                </c:pt>
                <c:pt idx="5">
                  <c:v>Jackson</c:v>
                </c:pt>
                <c:pt idx="6">
                  <c:v>Mcdonough</c:v>
                </c:pt>
                <c:pt idx="7">
                  <c:v>Pedro</c:v>
                </c:pt>
                <c:pt idx="8">
                  <c:v>Nigerian Vblogger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9"/>
                <c:pt idx="0">
                  <c:v>0.442</c:v>
                </c:pt>
                <c:pt idx="1">
                  <c:v>0.4</c:v>
                </c:pt>
                <c:pt idx="2">
                  <c:v>0</c:v>
                </c:pt>
                <c:pt idx="3">
                  <c:v>0.377</c:v>
                </c:pt>
                <c:pt idx="4">
                  <c:v>0.38300000000000001</c:v>
                </c:pt>
                <c:pt idx="5">
                  <c:v>0.41499999999999998</c:v>
                </c:pt>
                <c:pt idx="6">
                  <c:v>0.379</c:v>
                </c:pt>
                <c:pt idx="7">
                  <c:v>0.41699999999999998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F-6E4E-B6FA-C97797F0F2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Trubisky</c:v>
                </c:pt>
                <c:pt idx="1">
                  <c:v>Roman</c:v>
                </c:pt>
                <c:pt idx="2">
                  <c:v>Tolani Baj</c:v>
                </c:pt>
                <c:pt idx="3">
                  <c:v>Manchester United</c:v>
                </c:pt>
                <c:pt idx="4">
                  <c:v>Miller</c:v>
                </c:pt>
                <c:pt idx="5">
                  <c:v>Jackson</c:v>
                </c:pt>
                <c:pt idx="6">
                  <c:v>Mcdonough</c:v>
                </c:pt>
                <c:pt idx="7">
                  <c:v>Pedro</c:v>
                </c:pt>
                <c:pt idx="8">
                  <c:v>Nigerian Vblogger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9"/>
                <c:pt idx="0">
                  <c:v>0.32200000000000001</c:v>
                </c:pt>
                <c:pt idx="1">
                  <c:v>0.29699999999999999</c:v>
                </c:pt>
                <c:pt idx="2">
                  <c:v>0.8</c:v>
                </c:pt>
                <c:pt idx="3">
                  <c:v>0.46600000000000003</c:v>
                </c:pt>
                <c:pt idx="4">
                  <c:v>0.32600000000000001</c:v>
                </c:pt>
                <c:pt idx="5">
                  <c:v>0.312</c:v>
                </c:pt>
                <c:pt idx="6">
                  <c:v>0.32100000000000001</c:v>
                </c:pt>
                <c:pt idx="7">
                  <c:v>0.27600000000000002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5F-6E4E-B6FA-C97797F0F2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9"/>
                <c:pt idx="0">
                  <c:v>Trubisky</c:v>
                </c:pt>
                <c:pt idx="1">
                  <c:v>Roman</c:v>
                </c:pt>
                <c:pt idx="2">
                  <c:v>Tolani Baj</c:v>
                </c:pt>
                <c:pt idx="3">
                  <c:v>Manchester United</c:v>
                </c:pt>
                <c:pt idx="4">
                  <c:v>Miller</c:v>
                </c:pt>
                <c:pt idx="5">
                  <c:v>Jackson</c:v>
                </c:pt>
                <c:pt idx="6">
                  <c:v>Mcdonough</c:v>
                </c:pt>
                <c:pt idx="7">
                  <c:v>Pedro</c:v>
                </c:pt>
                <c:pt idx="8">
                  <c:v>Nigerian Vblogger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9"/>
                <c:pt idx="0">
                  <c:v>0.23400000000000001</c:v>
                </c:pt>
                <c:pt idx="1">
                  <c:v>0.30199999999999999</c:v>
                </c:pt>
                <c:pt idx="2">
                  <c:v>0.2</c:v>
                </c:pt>
                <c:pt idx="3">
                  <c:v>0.155</c:v>
                </c:pt>
                <c:pt idx="4">
                  <c:v>0.28999999999999998</c:v>
                </c:pt>
                <c:pt idx="5">
                  <c:v>0.27100000000000002</c:v>
                </c:pt>
                <c:pt idx="6">
                  <c:v>0.29799999999999999</c:v>
                </c:pt>
                <c:pt idx="7">
                  <c:v>0.30599999999999999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5F-6E4E-B6FA-C97797F0F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110498543"/>
        <c:axId val="2110500175"/>
      </c:barChart>
      <c:catAx>
        <c:axId val="2110498543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00175"/>
        <c:crosses val="autoZero"/>
        <c:auto val="1"/>
        <c:lblAlgn val="ctr"/>
        <c:lblOffset val="100"/>
        <c:noMultiLvlLbl val="0"/>
      </c:catAx>
      <c:valAx>
        <c:axId val="2110500175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4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968898749944393"/>
          <c:y val="0.93327426381666501"/>
          <c:w val="0.62380749810934655"/>
          <c:h val="6.29844104162324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30107-9D7E-4D4F-B2D8-42CD15D72AD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4E361-7B7B-3D42-8120-F927FB6D2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4E361-7B7B-3D42-8120-F927FB6D24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2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4E361-7B7B-3D42-8120-F927FB6D2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7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2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4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7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7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2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4E570EF-CA54-C640-B30E-000A016028C7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9A9462-07A9-E64C-955C-8D2ADAA09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D3B3-1746-EA45-89F3-1D4A1FFF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31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Illinois negative population growth Review</a:t>
            </a:r>
            <a:br>
              <a:rPr lang="en-US" dirty="0"/>
            </a:br>
            <a:r>
              <a:rPr lang="en-US" dirty="0"/>
              <a:t>Executive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1215-69E2-E74A-8FFB-7FEA1874F8A6}"/>
              </a:ext>
            </a:extLst>
          </p:cNvPr>
          <p:cNvSpPr txBox="1"/>
          <p:nvPr/>
        </p:nvSpPr>
        <p:spPr>
          <a:xfrm>
            <a:off x="1197864" y="2373886"/>
            <a:ext cx="14447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7AB394-040A-2E4E-A854-401DCDC5AD87}"/>
              </a:ext>
            </a:extLst>
          </p:cNvPr>
          <p:cNvSpPr/>
          <p:nvPr/>
        </p:nvSpPr>
        <p:spPr>
          <a:xfrm>
            <a:off x="3767328" y="1862108"/>
            <a:ext cx="7729728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dirty="0"/>
              <a:t>Illinois is famous for being one of the very few states in the country with negative population growth.  The objective of this project is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the key reasons for the declining population by extracting meaningful insights from unstructured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 actionable recommendations on what can be done to reverse this trend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69FA2-0D6F-2646-938F-5FB3F585A356}"/>
              </a:ext>
            </a:extLst>
          </p:cNvPr>
          <p:cNvSpPr txBox="1"/>
          <p:nvPr/>
        </p:nvSpPr>
        <p:spPr>
          <a:xfrm>
            <a:off x="1197864" y="3721926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5EA7-61D6-9D4A-9DE2-693EC942A71A}"/>
              </a:ext>
            </a:extLst>
          </p:cNvPr>
          <p:cNvSpPr txBox="1"/>
          <p:nvPr/>
        </p:nvSpPr>
        <p:spPr>
          <a:xfrm>
            <a:off x="1197864" y="5069966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D28628-1869-5C4D-BA8A-E396962F7FFF}"/>
              </a:ext>
            </a:extLst>
          </p:cNvPr>
          <p:cNvCxnSpPr/>
          <p:nvPr/>
        </p:nvCxnSpPr>
        <p:spPr>
          <a:xfrm>
            <a:off x="3364992" y="1862108"/>
            <a:ext cx="0" cy="1266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C1E2C7-D37B-8C42-9548-9FBD9F20A72C}"/>
              </a:ext>
            </a:extLst>
          </p:cNvPr>
          <p:cNvCxnSpPr/>
          <p:nvPr/>
        </p:nvCxnSpPr>
        <p:spPr>
          <a:xfrm>
            <a:off x="3364992" y="4626167"/>
            <a:ext cx="0" cy="1266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CF9D5C-A790-9549-8A0D-34A7BF13AE36}"/>
              </a:ext>
            </a:extLst>
          </p:cNvPr>
          <p:cNvCxnSpPr>
            <a:cxnSpLocks/>
          </p:cNvCxnSpPr>
          <p:nvPr/>
        </p:nvCxnSpPr>
        <p:spPr>
          <a:xfrm>
            <a:off x="3364992" y="3600792"/>
            <a:ext cx="0" cy="5343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9D7EB-8BAB-1345-8FCA-50AAD7768912}"/>
              </a:ext>
            </a:extLst>
          </p:cNvPr>
          <p:cNvSpPr/>
          <p:nvPr/>
        </p:nvSpPr>
        <p:spPr>
          <a:xfrm>
            <a:off x="3767328" y="4629801"/>
            <a:ext cx="7729728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Capitalize on marijuana and sports as drivers of economic growth to bring in more residents and keep current residents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crime, shootings and police related incidents to bring in more residents and keep current residents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6991A5-11EA-0A45-99AC-92806CE61CB2}"/>
              </a:ext>
            </a:extLst>
          </p:cNvPr>
          <p:cNvSpPr/>
          <p:nvPr/>
        </p:nvSpPr>
        <p:spPr>
          <a:xfrm>
            <a:off x="3767328" y="3600792"/>
            <a:ext cx="772972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dirty="0"/>
              <a:t>The articles are a collection of a couple of months’ worth of news articles related to Chicago and/or Illinois </a:t>
            </a:r>
          </a:p>
        </p:txBody>
      </p:sp>
    </p:spTree>
    <p:extLst>
      <p:ext uri="{BB962C8B-B14F-4D97-AF65-F5344CB8AC3E}">
        <p14:creationId xmlns:p14="http://schemas.microsoft.com/office/powerpoint/2010/main" val="189725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231B-BBFD-4B44-809C-237824F12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735" y="2680208"/>
            <a:ext cx="5699755" cy="302768"/>
          </a:xfrm>
        </p:spPr>
        <p:txBody>
          <a:bodyPr>
            <a:noAutofit/>
          </a:bodyPr>
          <a:lstStyle/>
          <a:p>
            <a:r>
              <a:rPr lang="en-US" sz="1200" dirty="0"/>
              <a:t>Applied the following cleaning techniques: lowercase, remove punctuation, remove </a:t>
            </a:r>
            <a:r>
              <a:rPr lang="en-US" sz="1200" dirty="0" err="1"/>
              <a:t>stopwords</a:t>
            </a:r>
            <a:r>
              <a:rPr lang="en-US" sz="1200" dirty="0"/>
              <a:t>, lemmatization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32467-0F60-0748-B5F3-7E0C99AF8A9C}"/>
              </a:ext>
            </a:extLst>
          </p:cNvPr>
          <p:cNvSpPr/>
          <p:nvPr/>
        </p:nvSpPr>
        <p:spPr>
          <a:xfrm>
            <a:off x="1663700" y="1943100"/>
            <a:ext cx="2806700" cy="508000"/>
          </a:xfrm>
          <a:prstGeom prst="rect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articles</a:t>
            </a:r>
          </a:p>
          <a:p>
            <a:pPr algn="ctr"/>
            <a:r>
              <a:rPr lang="en-US" sz="1400" dirty="0"/>
              <a:t>n=177,325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EC890-2548-DA49-BA2E-47D536460BCD}"/>
              </a:ext>
            </a:extLst>
          </p:cNvPr>
          <p:cNvSpPr/>
          <p:nvPr/>
        </p:nvSpPr>
        <p:spPr>
          <a:xfrm>
            <a:off x="1663700" y="2676144"/>
            <a:ext cx="2806700" cy="30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Apply text cleaning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954307-F948-3E4A-B7B8-4D3E47493E83}"/>
              </a:ext>
            </a:extLst>
          </p:cNvPr>
          <p:cNvCxnSpPr>
            <a:cxnSpLocks/>
          </p:cNvCxnSpPr>
          <p:nvPr/>
        </p:nvCxnSpPr>
        <p:spPr>
          <a:xfrm>
            <a:off x="3048381" y="2460244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4AFCCCE-FE74-CB4F-AF73-169ECDCD2A44}"/>
              </a:ext>
            </a:extLst>
          </p:cNvPr>
          <p:cNvSpPr/>
          <p:nvPr/>
        </p:nvSpPr>
        <p:spPr>
          <a:xfrm>
            <a:off x="1663700" y="3203956"/>
            <a:ext cx="28067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COVID related articles</a:t>
            </a:r>
          </a:p>
          <a:p>
            <a:pPr algn="ctr"/>
            <a:r>
              <a:rPr lang="en-US" sz="1400" dirty="0"/>
              <a:t>n=108,176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5D0FF2-34B1-974D-8A95-B5C4C6B75327}"/>
              </a:ext>
            </a:extLst>
          </p:cNvPr>
          <p:cNvCxnSpPr>
            <a:cxnSpLocks/>
          </p:cNvCxnSpPr>
          <p:nvPr/>
        </p:nvCxnSpPr>
        <p:spPr>
          <a:xfrm>
            <a:off x="3048381" y="2968244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AC3B08-B7C8-4844-AE4D-9AF565A6F38B}"/>
              </a:ext>
            </a:extLst>
          </p:cNvPr>
          <p:cNvSpPr/>
          <p:nvPr/>
        </p:nvSpPr>
        <p:spPr>
          <a:xfrm>
            <a:off x="1663700" y="3958336"/>
            <a:ext cx="2806700" cy="30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Assign sentiment to each article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F47-01E0-E746-AE73-08BEE6685210}"/>
              </a:ext>
            </a:extLst>
          </p:cNvPr>
          <p:cNvCxnSpPr>
            <a:cxnSpLocks/>
          </p:cNvCxnSpPr>
          <p:nvPr/>
        </p:nvCxnSpPr>
        <p:spPr>
          <a:xfrm>
            <a:off x="3048381" y="3730244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C811317-BF07-584A-AD8A-E2EBA1B00BBF}"/>
              </a:ext>
            </a:extLst>
          </p:cNvPr>
          <p:cNvSpPr/>
          <p:nvPr/>
        </p:nvSpPr>
        <p:spPr>
          <a:xfrm>
            <a:off x="143701" y="4494297"/>
            <a:ext cx="2806700" cy="30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topics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5626CB-9CF9-A243-A3E2-76FCAF8E1EC9}"/>
              </a:ext>
            </a:extLst>
          </p:cNvPr>
          <p:cNvCxnSpPr>
            <a:cxnSpLocks/>
          </p:cNvCxnSpPr>
          <p:nvPr/>
        </p:nvCxnSpPr>
        <p:spPr>
          <a:xfrm>
            <a:off x="2170557" y="4269253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9558BD3-AEC1-E446-A2CE-F7E6E845A9A9}"/>
              </a:ext>
            </a:extLst>
          </p:cNvPr>
          <p:cNvSpPr/>
          <p:nvPr/>
        </p:nvSpPr>
        <p:spPr>
          <a:xfrm>
            <a:off x="3207004" y="4494297"/>
            <a:ext cx="2806700" cy="654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mentions of organizations and persons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6AABE1-428E-094F-88BD-D84F74DA426E}"/>
              </a:ext>
            </a:extLst>
          </p:cNvPr>
          <p:cNvCxnSpPr>
            <a:cxnSpLocks/>
          </p:cNvCxnSpPr>
          <p:nvPr/>
        </p:nvCxnSpPr>
        <p:spPr>
          <a:xfrm>
            <a:off x="3822573" y="4269253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C3027FA-14B2-E74D-BB26-70127002F469}"/>
              </a:ext>
            </a:extLst>
          </p:cNvPr>
          <p:cNvSpPr/>
          <p:nvPr/>
        </p:nvSpPr>
        <p:spPr>
          <a:xfrm>
            <a:off x="143701" y="5043444"/>
            <a:ext cx="2806700" cy="6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 for specific mentions of population change</a:t>
            </a:r>
          </a:p>
          <a:p>
            <a:pPr algn="ctr"/>
            <a:r>
              <a:rPr lang="en-US" sz="1400" dirty="0"/>
              <a:t>n=23,472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5AFEC-4FFD-1B49-959F-C3E2DF6E07D1}"/>
              </a:ext>
            </a:extLst>
          </p:cNvPr>
          <p:cNvCxnSpPr>
            <a:cxnSpLocks/>
          </p:cNvCxnSpPr>
          <p:nvPr/>
        </p:nvCxnSpPr>
        <p:spPr>
          <a:xfrm>
            <a:off x="1528382" y="4807733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07D77-4CC9-8A4E-9CF4-558F7049D7C4}"/>
              </a:ext>
            </a:extLst>
          </p:cNvPr>
          <p:cNvSpPr/>
          <p:nvPr/>
        </p:nvSpPr>
        <p:spPr>
          <a:xfrm>
            <a:off x="3207004" y="5373908"/>
            <a:ext cx="28067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sentiment by top organizations and persons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C0E284-B359-6447-BBE5-6D871D3C21F4}"/>
              </a:ext>
            </a:extLst>
          </p:cNvPr>
          <p:cNvCxnSpPr>
            <a:cxnSpLocks/>
          </p:cNvCxnSpPr>
          <p:nvPr/>
        </p:nvCxnSpPr>
        <p:spPr>
          <a:xfrm>
            <a:off x="4591685" y="5147340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1D55590-F986-9A44-98B0-46F30C860182}"/>
              </a:ext>
            </a:extLst>
          </p:cNvPr>
          <p:cNvSpPr/>
          <p:nvPr/>
        </p:nvSpPr>
        <p:spPr>
          <a:xfrm>
            <a:off x="125032" y="6025895"/>
            <a:ext cx="2806700" cy="49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volume and sentiment by topic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CBAE22-9216-4049-81FF-366A01FD1932}"/>
              </a:ext>
            </a:extLst>
          </p:cNvPr>
          <p:cNvCxnSpPr>
            <a:cxnSpLocks/>
          </p:cNvCxnSpPr>
          <p:nvPr/>
        </p:nvCxnSpPr>
        <p:spPr>
          <a:xfrm>
            <a:off x="1509713" y="5799328"/>
            <a:ext cx="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F821080-4FF8-CF4B-AAF2-F0FFF3D29E9C}"/>
              </a:ext>
            </a:extLst>
          </p:cNvPr>
          <p:cNvSpPr txBox="1">
            <a:spLocks/>
          </p:cNvSpPr>
          <p:nvPr/>
        </p:nvSpPr>
        <p:spPr>
          <a:xfrm>
            <a:off x="6269733" y="4598965"/>
            <a:ext cx="4815840" cy="448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Performed LDA to extract topics</a:t>
            </a:r>
          </a:p>
          <a:p>
            <a:r>
              <a:rPr lang="en-US" sz="1400" dirty="0"/>
              <a:t>Performed Spacy NER to extract organization and persons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EEA0321-B0F3-3A4C-A017-E2AB692BD494}"/>
              </a:ext>
            </a:extLst>
          </p:cNvPr>
          <p:cNvSpPr txBox="1">
            <a:spLocks/>
          </p:cNvSpPr>
          <p:nvPr/>
        </p:nvSpPr>
        <p:spPr>
          <a:xfrm>
            <a:off x="6269734" y="3203956"/>
            <a:ext cx="5699755" cy="50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Removed articles with the following keywords: </a:t>
            </a:r>
            <a:r>
              <a:rPr lang="en-US" sz="800" dirty="0"/>
              <a:t>"covid","covid19","covid 19", "cv19", "coronavirus", "corona", "pandemic", "</a:t>
            </a:r>
            <a:r>
              <a:rPr lang="en-US" sz="800" dirty="0" err="1"/>
              <a:t>wuhan</a:t>
            </a:r>
            <a:r>
              <a:rPr lang="en-US" sz="800" dirty="0"/>
              <a:t>", "sanitize", "</a:t>
            </a:r>
            <a:r>
              <a:rPr lang="en-US" sz="800" dirty="0" err="1"/>
              <a:t>stayathome</a:t>
            </a:r>
            <a:r>
              <a:rPr lang="en-US" sz="800" dirty="0"/>
              <a:t>", "</a:t>
            </a:r>
            <a:r>
              <a:rPr lang="en-US" sz="800" dirty="0" err="1"/>
              <a:t>shelterinplace</a:t>
            </a:r>
            <a:r>
              <a:rPr lang="en-US" sz="800" dirty="0"/>
              <a:t>", "stay at home", "shelter in place", "social distance", "social distancing", "restore </a:t>
            </a:r>
            <a:r>
              <a:rPr lang="en-US" sz="800" dirty="0" err="1"/>
              <a:t>illinois</a:t>
            </a:r>
            <a:r>
              <a:rPr lang="en-US" sz="800" dirty="0"/>
              <a:t>", "face mask", 'facemask'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870344B-E588-C34D-9CCF-A07FC7CA09BD}"/>
              </a:ext>
            </a:extLst>
          </p:cNvPr>
          <p:cNvSpPr txBox="1">
            <a:spLocks/>
          </p:cNvSpPr>
          <p:nvPr/>
        </p:nvSpPr>
        <p:spPr>
          <a:xfrm>
            <a:off x="6269733" y="3855720"/>
            <a:ext cx="5699755" cy="50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Manually tagged ~1.3k articles for positive, neutral, negative sentiment. Trained a machine learning classier on the tagged articles, then applied the model to the full set of articles</a:t>
            </a:r>
            <a:endParaRPr lang="en-US" sz="8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2233078-418D-6F4C-BBAF-4C989EE84F89}"/>
              </a:ext>
            </a:extLst>
          </p:cNvPr>
          <p:cNvSpPr txBox="1">
            <a:spLocks/>
          </p:cNvSpPr>
          <p:nvPr/>
        </p:nvSpPr>
        <p:spPr>
          <a:xfrm>
            <a:off x="6269733" y="5139211"/>
            <a:ext cx="4815840" cy="978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Tagged population change articles using keywords: </a:t>
            </a:r>
            <a:r>
              <a:rPr lang="en-US" sz="800" dirty="0"/>
              <a:t>"population", "demographic", "migration", "census", "decline", "</a:t>
            </a:r>
            <a:r>
              <a:rPr lang="en-US" sz="800" dirty="0" err="1"/>
              <a:t>historically","poverty</a:t>
            </a:r>
            <a:r>
              <a:rPr lang="en-US" sz="800" dirty="0"/>
              <a:t>", "rural", "declining", "decline", "</a:t>
            </a:r>
            <a:r>
              <a:rPr lang="en-US" sz="800" dirty="0" err="1"/>
              <a:t>economic",'resident','citizen','populace','community</a:t>
            </a:r>
            <a:r>
              <a:rPr lang="en-US" sz="800" dirty="0"/>
              <a:t>’</a:t>
            </a:r>
          </a:p>
          <a:p>
            <a:pPr lvl="1"/>
            <a:r>
              <a:rPr lang="en-US" sz="900" dirty="0"/>
              <a:t>Keywords were selected based the words most similar to ‘population’ (word2vec)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C47FF1F-3C4B-D346-8976-1AEB21AD0476}"/>
              </a:ext>
            </a:extLst>
          </p:cNvPr>
          <p:cNvSpPr txBox="1">
            <a:spLocks/>
          </p:cNvSpPr>
          <p:nvPr/>
        </p:nvSpPr>
        <p:spPr>
          <a:xfrm>
            <a:off x="6269732" y="1952469"/>
            <a:ext cx="5699755" cy="302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 articles are a collection of a couple of months’ worth of news articles related to Chicago and/or Illinois 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72D608-8F0D-6E4C-BE9A-7D750BCECD14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245364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1418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D3B3-1746-EA45-89F3-1D4A1FFF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31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Topic Review</a:t>
            </a:r>
            <a:br>
              <a:rPr lang="en-US" dirty="0"/>
            </a:br>
            <a:r>
              <a:rPr lang="en-US" sz="1800" cap="none" spc="0" dirty="0">
                <a:solidFill>
                  <a:srgbClr val="000000"/>
                </a:solidFill>
                <a:ea typeface="+mn-ea"/>
                <a:cs typeface="+mn-cs"/>
              </a:rPr>
              <a:t>Of the total list of articles,  the main topics mention: fatal/police/shooting incidents, professional sports, job listings, government worker salary reports, real estate listings, and stock market / earnings reports.</a:t>
            </a:r>
            <a:endParaRPr lang="en-US" sz="18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5BC3ACC-ADA2-D541-ABF4-5EB45247A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706468"/>
              </p:ext>
            </p:extLst>
          </p:nvPr>
        </p:nvGraphicFramePr>
        <p:xfrm>
          <a:off x="3384898" y="2794356"/>
          <a:ext cx="5439062" cy="394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59AA41EB-1E6B-2940-B94C-3520A83F1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95481"/>
              </p:ext>
            </p:extLst>
          </p:nvPr>
        </p:nvGraphicFramePr>
        <p:xfrm>
          <a:off x="6250508" y="2794356"/>
          <a:ext cx="5439062" cy="394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916ED6-9F2E-D145-9333-3FFD4B91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87659"/>
              </p:ext>
            </p:extLst>
          </p:nvPr>
        </p:nvGraphicFramePr>
        <p:xfrm>
          <a:off x="526606" y="3412026"/>
          <a:ext cx="3359594" cy="30175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359594">
                  <a:extLst>
                    <a:ext uri="{9D8B030D-6E8A-4147-A177-3AD203B41FA5}">
                      <a16:colId xmlns:a16="http://schemas.microsoft.com/office/drawing/2014/main" val="716172450"/>
                    </a:ext>
                  </a:extLst>
                </a:gridCol>
              </a:tblGrid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Topic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8926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Articles related to marijuana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84891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Community, local, collegiate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90915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Shootings, incidents where police are called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60524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Articles related to Kanye 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3270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Sports articles on professional games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75882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Job listings,  ads for bankruptcy lawyers or auctions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446071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Sports articles on local or collegiate games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33158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Salaries of government officials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143484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Real estate listings, addresses, city locations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84023"/>
                  </a:ext>
                </a:extLst>
              </a:tr>
              <a:tr h="267577">
                <a:tc>
                  <a:txBody>
                    <a:bodyPr/>
                    <a:lstStyle/>
                    <a:p>
                      <a:r>
                        <a:rPr lang="en-US" sz="1200" dirty="0"/>
                        <a:t>Stock market, earnings 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157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D8BCDF-D851-0B48-A2A5-4667C5814019}"/>
              </a:ext>
            </a:extLst>
          </p:cNvPr>
          <p:cNvSpPr txBox="1"/>
          <p:nvPr/>
        </p:nvSpPr>
        <p:spPr>
          <a:xfrm>
            <a:off x="5001768" y="3412025"/>
            <a:ext cx="969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Keywords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7F7A42D6-CA80-3644-8A4D-2C904B2D98E9}"/>
              </a:ext>
            </a:extLst>
          </p:cNvPr>
          <p:cNvSpPr txBox="1">
            <a:spLocks/>
          </p:cNvSpPr>
          <p:nvPr/>
        </p:nvSpPr>
        <p:spPr>
          <a:xfrm>
            <a:off x="451912" y="1550127"/>
            <a:ext cx="11288173" cy="118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Of topics, mentions of Kanye West and fatal/police/shooting incidents are the most negative. </a:t>
            </a:r>
          </a:p>
          <a:p>
            <a:r>
              <a:rPr lang="en-US" sz="1400" dirty="0"/>
              <a:t>Topics mentioning stock market /earnings reports and real estate listings are the most neutral. </a:t>
            </a:r>
          </a:p>
          <a:p>
            <a:r>
              <a:rPr lang="en-US" sz="1400" dirty="0"/>
              <a:t>Several topics remain prevalent when specifically targeting articles mentioning population declines. </a:t>
            </a:r>
            <a:r>
              <a:rPr lang="en-US" sz="1400" b="1" dirty="0"/>
              <a:t>Of these, shootings/fatal incidents remains a prevalent themes and has the most negative sentiment.</a:t>
            </a:r>
          </a:p>
          <a:p>
            <a:r>
              <a:rPr lang="en-US" sz="1000" i="1" dirty="0"/>
              <a:t>Note: Articles regarding Kanye West are considered an anomaly, as articles are regarding West’s purchase of a new home, which impacts total city population. However, he is not considered a driver of population growth or decline.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FF0305-DF2C-4B44-8613-C74E1C9CBD94}"/>
              </a:ext>
            </a:extLst>
          </p:cNvPr>
          <p:cNvSpPr/>
          <p:nvPr/>
        </p:nvSpPr>
        <p:spPr>
          <a:xfrm>
            <a:off x="265098" y="1569792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C21DCE-8FB4-784C-8858-9B04FDD6F180}"/>
              </a:ext>
            </a:extLst>
          </p:cNvPr>
          <p:cNvSpPr/>
          <p:nvPr/>
        </p:nvSpPr>
        <p:spPr>
          <a:xfrm>
            <a:off x="265097" y="1889340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269E4B-39F3-8D4E-8C94-FC4CEF16F4F5}"/>
              </a:ext>
            </a:extLst>
          </p:cNvPr>
          <p:cNvSpPr/>
          <p:nvPr/>
        </p:nvSpPr>
        <p:spPr>
          <a:xfrm>
            <a:off x="265097" y="2195686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C444A2-ACDE-A642-8D9E-A14383EA7C81}"/>
              </a:ext>
            </a:extLst>
          </p:cNvPr>
          <p:cNvSpPr/>
          <p:nvPr/>
        </p:nvSpPr>
        <p:spPr>
          <a:xfrm>
            <a:off x="10473091" y="4195354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F4F9A2-258F-A247-98AB-34E05C478FB9}"/>
              </a:ext>
            </a:extLst>
          </p:cNvPr>
          <p:cNvSpPr/>
          <p:nvPr/>
        </p:nvSpPr>
        <p:spPr>
          <a:xfrm>
            <a:off x="10384600" y="4465392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D4E74E-69DA-BB4B-A8CF-F4B1501B1CC6}"/>
              </a:ext>
            </a:extLst>
          </p:cNvPr>
          <p:cNvSpPr/>
          <p:nvPr/>
        </p:nvSpPr>
        <p:spPr>
          <a:xfrm>
            <a:off x="11482719" y="5905818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266E74-0002-434F-BD70-E7E540F8BD7E}"/>
              </a:ext>
            </a:extLst>
          </p:cNvPr>
          <p:cNvSpPr/>
          <p:nvPr/>
        </p:nvSpPr>
        <p:spPr>
          <a:xfrm>
            <a:off x="11482718" y="6234129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83BB23-05EC-6647-BFDC-2CA6D016A188}"/>
              </a:ext>
            </a:extLst>
          </p:cNvPr>
          <p:cNvSpPr/>
          <p:nvPr/>
        </p:nvSpPr>
        <p:spPr>
          <a:xfrm>
            <a:off x="6415984" y="4187516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8198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884EA7-CE5E-724B-9221-868AF83A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727128"/>
            <a:ext cx="2209800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CE080-3379-BC49-B2FF-52D67C36B2B0}"/>
              </a:ext>
            </a:extLst>
          </p:cNvPr>
          <p:cNvSpPr txBox="1"/>
          <p:nvPr/>
        </p:nvSpPr>
        <p:spPr>
          <a:xfrm>
            <a:off x="274320" y="3316139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Articles related to marijuana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C978D-0968-884D-9715-D001DFA19C53}"/>
              </a:ext>
            </a:extLst>
          </p:cNvPr>
          <p:cNvSpPr txBox="1"/>
          <p:nvPr/>
        </p:nvSpPr>
        <p:spPr>
          <a:xfrm>
            <a:off x="2657856" y="3316139"/>
            <a:ext cx="229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Community, local, collegiate news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AEB8D-4B80-4244-BB6C-2437E1ED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04" y="3714815"/>
            <a:ext cx="2209800" cy="114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1D4A4-AD9A-2148-AE2E-D62C4303F767}"/>
              </a:ext>
            </a:extLst>
          </p:cNvPr>
          <p:cNvSpPr txBox="1"/>
          <p:nvPr/>
        </p:nvSpPr>
        <p:spPr>
          <a:xfrm>
            <a:off x="5038344" y="3316139"/>
            <a:ext cx="23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Shootings, incidents where police are called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F844BD-1063-2444-B0DE-D51A6CBCB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92" y="3727128"/>
            <a:ext cx="2209800" cy="1143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440407-53A6-1D46-B0DC-8F6D47268AB7}"/>
              </a:ext>
            </a:extLst>
          </p:cNvPr>
          <p:cNvSpPr txBox="1"/>
          <p:nvPr/>
        </p:nvSpPr>
        <p:spPr>
          <a:xfrm>
            <a:off x="7415784" y="3303826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Articles related to Kanye West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9C500-F193-2441-8923-9911592531DE}"/>
              </a:ext>
            </a:extLst>
          </p:cNvPr>
          <p:cNvSpPr txBox="1"/>
          <p:nvPr/>
        </p:nvSpPr>
        <p:spPr>
          <a:xfrm>
            <a:off x="9793224" y="3303826"/>
            <a:ext cx="239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Sports articles on professional games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EAEB4D-05A5-D44D-98BF-FEC5BF71A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736" y="3714815"/>
            <a:ext cx="2209800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8BF55-A124-3740-BF92-767A6547E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6272" y="3717073"/>
            <a:ext cx="22098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D4F8EF-1324-3D42-97E1-549B82ECF163}"/>
              </a:ext>
            </a:extLst>
          </p:cNvPr>
          <p:cNvSpPr txBox="1"/>
          <p:nvPr/>
        </p:nvSpPr>
        <p:spPr>
          <a:xfrm>
            <a:off x="274320" y="498808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Job listings,  ads for bankruptcy lawyers or auctions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7E757-6366-FA44-8051-6B8774C92E54}"/>
              </a:ext>
            </a:extLst>
          </p:cNvPr>
          <p:cNvSpPr txBox="1"/>
          <p:nvPr/>
        </p:nvSpPr>
        <p:spPr>
          <a:xfrm>
            <a:off x="2657856" y="498808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200" dirty="0"/>
              <a:t>Sports articles on local or collegiate games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576770-69C5-784B-9D63-D3F673AD940F}"/>
              </a:ext>
            </a:extLst>
          </p:cNvPr>
          <p:cNvSpPr txBox="1"/>
          <p:nvPr/>
        </p:nvSpPr>
        <p:spPr>
          <a:xfrm>
            <a:off x="5038344" y="4988083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Salaries of government officials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9C76D-32CB-D74E-A417-9CB8B6FFE4CE}"/>
              </a:ext>
            </a:extLst>
          </p:cNvPr>
          <p:cNvSpPr txBox="1"/>
          <p:nvPr/>
        </p:nvSpPr>
        <p:spPr>
          <a:xfrm>
            <a:off x="7415784" y="4975770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Real estate listings, addresses, city locations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58D4F1-9767-0249-A9B1-F6140615DDB0}"/>
              </a:ext>
            </a:extLst>
          </p:cNvPr>
          <p:cNvSpPr txBox="1"/>
          <p:nvPr/>
        </p:nvSpPr>
        <p:spPr>
          <a:xfrm>
            <a:off x="9793224" y="4975770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Stock market, earnings reports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B8BDD82-7910-834C-8830-DD57F622D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5411386"/>
            <a:ext cx="2209800" cy="1143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20B838-694B-9849-AD34-BDBAD6D28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904" y="5414192"/>
            <a:ext cx="2209800" cy="1143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C9817D-48E4-4141-91C8-BC765F2CF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440" y="5417361"/>
            <a:ext cx="22098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08505A-9E69-0F46-8EAC-0A19E7CC9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736" y="5419619"/>
            <a:ext cx="2209800" cy="1143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6307A3-9C64-B341-9708-C1AFE266C7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6272" y="5419619"/>
            <a:ext cx="2209800" cy="1143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7BD229-A3D5-1D4B-A763-39375D4BCB64}"/>
              </a:ext>
            </a:extLst>
          </p:cNvPr>
          <p:cNvSpPr/>
          <p:nvPr/>
        </p:nvSpPr>
        <p:spPr>
          <a:xfrm>
            <a:off x="4956048" y="3316139"/>
            <a:ext cx="2359152" cy="165963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E485E4-80F0-354F-B968-F7EDA07C1072}"/>
              </a:ext>
            </a:extLst>
          </p:cNvPr>
          <p:cNvSpPr/>
          <p:nvPr/>
        </p:nvSpPr>
        <p:spPr>
          <a:xfrm>
            <a:off x="176784" y="3316138"/>
            <a:ext cx="2359152" cy="16596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C07F040-A1BC-8B41-A0B9-81B6B1101F24}"/>
              </a:ext>
            </a:extLst>
          </p:cNvPr>
          <p:cNvSpPr txBox="1">
            <a:spLocks/>
          </p:cNvSpPr>
          <p:nvPr/>
        </p:nvSpPr>
        <p:spPr bwMode="black">
          <a:xfrm>
            <a:off x="2231136" y="242316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Topic Review</a:t>
            </a:r>
            <a:br>
              <a:rPr lang="en-US" dirty="0"/>
            </a:br>
            <a:r>
              <a:rPr lang="en-US" sz="1800" cap="none" spc="0" dirty="0">
                <a:solidFill>
                  <a:srgbClr val="000000"/>
                </a:solidFill>
                <a:ea typeface="+mn-ea"/>
                <a:cs typeface="+mn-cs"/>
              </a:rPr>
              <a:t>Articles mentioning shootings tend to trend negatively since they mention details of a crime. While articles regarding marijuana are not directly related to population, the articles mention opportunities for economic growth.</a:t>
            </a:r>
            <a:endParaRPr lang="en-US" sz="1800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FE4CA5D4-7852-6441-8ECE-6BA8096EE571}"/>
              </a:ext>
            </a:extLst>
          </p:cNvPr>
          <p:cNvSpPr txBox="1">
            <a:spLocks/>
          </p:cNvSpPr>
          <p:nvPr/>
        </p:nvSpPr>
        <p:spPr>
          <a:xfrm>
            <a:off x="451912" y="1550127"/>
            <a:ext cx="11288173" cy="1453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Articles related to marijuana speak to the impacts of marijuana legalization beginning January 1, 2020. Articles speak positively to the high levels of sales since legalization.</a:t>
            </a:r>
          </a:p>
          <a:p>
            <a:pPr marL="228600" lvl="1" indent="0">
              <a:buNone/>
            </a:pPr>
            <a:r>
              <a:rPr lang="en-US" sz="1200" i="1" dirty="0">
                <a:solidFill>
                  <a:schemeClr val="tx2"/>
                </a:solidFill>
              </a:rPr>
              <a:t>“Illinois resident have taken to lining up by the thousands at a handful of concessions licensed by the local criminal organization posing as a government in order to purchase a herbal remedy that will assist them in forgetting the suffering that comes with being residents of Illinois “</a:t>
            </a:r>
          </a:p>
          <a:p>
            <a:pPr marL="228600" lvl="1" indent="0">
              <a:buNone/>
            </a:pPr>
            <a:r>
              <a:rPr lang="en-US" sz="1200" i="1" dirty="0">
                <a:solidFill>
                  <a:schemeClr val="tx2"/>
                </a:solidFill>
              </a:rPr>
              <a:t>“Illinois announced Monday that recreational sales during January were $39.2 million. The state legalized recreational sales starting Jan. 1.“</a:t>
            </a:r>
          </a:p>
          <a:p>
            <a:r>
              <a:rPr lang="en-US" sz="1400" dirty="0"/>
              <a:t>Articles related to shootings or incidents where police are called speak to locations, victims, and follow-ups regarding the crime. </a:t>
            </a:r>
          </a:p>
          <a:p>
            <a:pPr marL="228600" lvl="1" indent="0">
              <a:buNone/>
            </a:pPr>
            <a:r>
              <a:rPr lang="en-US" sz="1200" i="1" dirty="0">
                <a:solidFill>
                  <a:schemeClr val="tx2"/>
                </a:solidFill>
              </a:rPr>
              <a:t>“At least one person was killed and two more wounded in the shooting in the West Garfield Park neighborhood”</a:t>
            </a:r>
          </a:p>
        </p:txBody>
      </p:sp>
    </p:spTree>
    <p:extLst>
      <p:ext uri="{BB962C8B-B14F-4D97-AF65-F5344CB8AC3E}">
        <p14:creationId xmlns:p14="http://schemas.microsoft.com/office/powerpoint/2010/main" val="265511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D3B3-1746-EA45-89F3-1D4A1FFF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9323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Organizations and Persons Review:</a:t>
            </a:r>
            <a:br>
              <a:rPr lang="en-US" dirty="0"/>
            </a:br>
            <a:r>
              <a:rPr lang="en-US" sz="1800" cap="none" spc="0" dirty="0">
                <a:solidFill>
                  <a:srgbClr val="000000"/>
                </a:solidFill>
                <a:ea typeface="+mn-ea"/>
                <a:cs typeface="+mn-cs"/>
              </a:rPr>
              <a:t>Of the top mentioned organizations and persons, mentions of sports teams of professional athletes commonly appears. </a:t>
            </a:r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93C93CF3-3438-EB4E-8B67-9035EFEBB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174194"/>
              </p:ext>
            </p:extLst>
          </p:nvPr>
        </p:nvGraphicFramePr>
        <p:xfrm>
          <a:off x="-12192" y="2840930"/>
          <a:ext cx="3596640" cy="390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8DCD182E-761B-8E4A-82D2-7019310BA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083040"/>
              </p:ext>
            </p:extLst>
          </p:nvPr>
        </p:nvGraphicFramePr>
        <p:xfrm>
          <a:off x="1905349" y="2840931"/>
          <a:ext cx="3596640" cy="390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ontent Placeholder 8">
            <a:extLst>
              <a:ext uri="{FF2B5EF4-FFF2-40B4-BE49-F238E27FC236}">
                <a16:creationId xmlns:a16="http://schemas.microsoft.com/office/drawing/2014/main" id="{BDFE2B93-EAC7-E04B-95BA-9E4FEB12E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480305"/>
              </p:ext>
            </p:extLst>
          </p:nvPr>
        </p:nvGraphicFramePr>
        <p:xfrm>
          <a:off x="6096000" y="2840930"/>
          <a:ext cx="3596640" cy="390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889AB54C-E908-F544-A66E-3096E3C67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322591"/>
              </p:ext>
            </p:extLst>
          </p:nvPr>
        </p:nvGraphicFramePr>
        <p:xfrm>
          <a:off x="8056562" y="2840931"/>
          <a:ext cx="3596640" cy="3900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DBD37031-F2B0-A240-AFF1-A1F97D103595}"/>
              </a:ext>
            </a:extLst>
          </p:cNvPr>
          <p:cNvSpPr txBox="1">
            <a:spLocks/>
          </p:cNvSpPr>
          <p:nvPr/>
        </p:nvSpPr>
        <p:spPr bwMode="black">
          <a:xfrm>
            <a:off x="1948370" y="2601185"/>
            <a:ext cx="3596640" cy="24888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Most Common organizations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6AC1AE-1802-E244-B905-D7DD2677A4B3}"/>
              </a:ext>
            </a:extLst>
          </p:cNvPr>
          <p:cNvSpPr txBox="1">
            <a:spLocks/>
          </p:cNvSpPr>
          <p:nvPr/>
        </p:nvSpPr>
        <p:spPr bwMode="black">
          <a:xfrm>
            <a:off x="7894320" y="2592041"/>
            <a:ext cx="3596640" cy="24888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Most Common Persons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75AD1C-FC9E-6C42-86F8-1F6DBA66AF23}"/>
              </a:ext>
            </a:extLst>
          </p:cNvPr>
          <p:cNvSpPr/>
          <p:nvPr/>
        </p:nvSpPr>
        <p:spPr>
          <a:xfrm>
            <a:off x="1246807" y="3962348"/>
            <a:ext cx="4255182" cy="54993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3A79B3-B0F1-1C4C-AFFD-D4F47676DF4B}"/>
              </a:ext>
            </a:extLst>
          </p:cNvPr>
          <p:cNvSpPr/>
          <p:nvPr/>
        </p:nvSpPr>
        <p:spPr>
          <a:xfrm>
            <a:off x="1246807" y="6089853"/>
            <a:ext cx="4255182" cy="37924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033D0C-8305-FE44-9ED2-C1A50712E91B}"/>
              </a:ext>
            </a:extLst>
          </p:cNvPr>
          <p:cNvSpPr/>
          <p:nvPr/>
        </p:nvSpPr>
        <p:spPr>
          <a:xfrm>
            <a:off x="7159926" y="3566569"/>
            <a:ext cx="4407233" cy="37924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B1CAEE-4FFF-2147-96BD-40C2A3E7CE29}"/>
              </a:ext>
            </a:extLst>
          </p:cNvPr>
          <p:cNvSpPr/>
          <p:nvPr/>
        </p:nvSpPr>
        <p:spPr>
          <a:xfrm>
            <a:off x="6553374" y="4546746"/>
            <a:ext cx="5013785" cy="61475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1F6606FD-B65B-FD4D-B343-9CF42CBD3B5D}"/>
              </a:ext>
            </a:extLst>
          </p:cNvPr>
          <p:cNvSpPr txBox="1">
            <a:spLocks/>
          </p:cNvSpPr>
          <p:nvPr/>
        </p:nvSpPr>
        <p:spPr>
          <a:xfrm>
            <a:off x="451912" y="1550127"/>
            <a:ext cx="11288173" cy="11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Articles mentioned NBA and the Chicago Bulls with mixed sentiment</a:t>
            </a:r>
          </a:p>
          <a:p>
            <a:r>
              <a:rPr lang="en-US" sz="1400" dirty="0"/>
              <a:t>Of the top people mentioned, two are currently playing for the Chicago Bears. They are both mentioned with mixed sentiment, while </a:t>
            </a:r>
            <a:r>
              <a:rPr lang="en-US" sz="1400" dirty="0" err="1"/>
              <a:t>Tsubisky’s</a:t>
            </a:r>
            <a:r>
              <a:rPr lang="en-US" sz="1400" dirty="0"/>
              <a:t> is slightly more negative. </a:t>
            </a:r>
            <a:endParaRPr lang="en-US" sz="1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5BDF39-C0FA-354A-A5A4-7F1F51829479}"/>
              </a:ext>
            </a:extLst>
          </p:cNvPr>
          <p:cNvSpPr/>
          <p:nvPr/>
        </p:nvSpPr>
        <p:spPr>
          <a:xfrm>
            <a:off x="265098" y="1569792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D78707-0B2E-2442-AAF4-DBE6CE9A30FF}"/>
              </a:ext>
            </a:extLst>
          </p:cNvPr>
          <p:cNvSpPr/>
          <p:nvPr/>
        </p:nvSpPr>
        <p:spPr>
          <a:xfrm>
            <a:off x="265097" y="1967506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BB9256-A954-434E-A341-6E7CEF361093}"/>
              </a:ext>
            </a:extLst>
          </p:cNvPr>
          <p:cNvSpPr/>
          <p:nvPr/>
        </p:nvSpPr>
        <p:spPr>
          <a:xfrm>
            <a:off x="900215" y="4148823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4E50C3-692C-8E4B-A37A-897FB845C061}"/>
              </a:ext>
            </a:extLst>
          </p:cNvPr>
          <p:cNvSpPr/>
          <p:nvPr/>
        </p:nvSpPr>
        <p:spPr>
          <a:xfrm>
            <a:off x="6896902" y="3625260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4B63A4-2B36-724C-84EC-EE6F4939D508}"/>
              </a:ext>
            </a:extLst>
          </p:cNvPr>
          <p:cNvSpPr/>
          <p:nvPr/>
        </p:nvSpPr>
        <p:spPr>
          <a:xfrm>
            <a:off x="7159926" y="4854125"/>
            <a:ext cx="176981" cy="176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71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D3B3-1746-EA45-89F3-1D4A1FFF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594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Organizations and Persons Review:</a:t>
            </a:r>
            <a:br>
              <a:rPr lang="en-US" dirty="0"/>
            </a:br>
            <a:r>
              <a:rPr lang="en-US" sz="1800" cap="none" spc="0" dirty="0">
                <a:solidFill>
                  <a:srgbClr val="000000"/>
                </a:solidFill>
              </a:rPr>
              <a:t>Of articles mentioning sports teams or athletes, most speak to the sports domain and do not mention population changes.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CE080-3379-BC49-B2FF-52D67C36B2B0}"/>
              </a:ext>
            </a:extLst>
          </p:cNvPr>
          <p:cNvSpPr txBox="1"/>
          <p:nvPr/>
        </p:nvSpPr>
        <p:spPr>
          <a:xfrm>
            <a:off x="274320" y="3407112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C978D-0968-884D-9715-D001DFA19C53}"/>
              </a:ext>
            </a:extLst>
          </p:cNvPr>
          <p:cNvSpPr txBox="1"/>
          <p:nvPr/>
        </p:nvSpPr>
        <p:spPr>
          <a:xfrm>
            <a:off x="2657856" y="3407112"/>
            <a:ext cx="229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D4A4-AD9A-2148-AE2E-D62C4303F767}"/>
              </a:ext>
            </a:extLst>
          </p:cNvPr>
          <p:cNvSpPr txBox="1"/>
          <p:nvPr/>
        </p:nvSpPr>
        <p:spPr>
          <a:xfrm>
            <a:off x="5038344" y="3407112"/>
            <a:ext cx="2368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NBA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40407-53A6-1D46-B0DC-8F6D47268AB7}"/>
              </a:ext>
            </a:extLst>
          </p:cNvPr>
          <p:cNvSpPr txBox="1"/>
          <p:nvPr/>
        </p:nvSpPr>
        <p:spPr>
          <a:xfrm>
            <a:off x="7415784" y="3394799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MOVEAUTO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9C500-F193-2441-8923-9911592531DE}"/>
              </a:ext>
            </a:extLst>
          </p:cNvPr>
          <p:cNvSpPr txBox="1"/>
          <p:nvPr/>
        </p:nvSpPr>
        <p:spPr>
          <a:xfrm>
            <a:off x="9793224" y="3394799"/>
            <a:ext cx="2398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A&amp;R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4F8EF-1324-3D42-97E1-549B82ECF163}"/>
              </a:ext>
            </a:extLst>
          </p:cNvPr>
          <p:cNvSpPr txBox="1"/>
          <p:nvPr/>
        </p:nvSpPr>
        <p:spPr>
          <a:xfrm>
            <a:off x="274320" y="5079056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Trubisky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7E757-6366-FA44-8051-6B8774C92E54}"/>
              </a:ext>
            </a:extLst>
          </p:cNvPr>
          <p:cNvSpPr txBox="1"/>
          <p:nvPr/>
        </p:nvSpPr>
        <p:spPr>
          <a:xfrm>
            <a:off x="2657856" y="5079056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200" dirty="0"/>
              <a:t>Roman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576770-69C5-784B-9D63-D3F673AD940F}"/>
              </a:ext>
            </a:extLst>
          </p:cNvPr>
          <p:cNvSpPr txBox="1"/>
          <p:nvPr/>
        </p:nvSpPr>
        <p:spPr>
          <a:xfrm>
            <a:off x="5038344" y="5079056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Tolani </a:t>
            </a:r>
            <a:r>
              <a:rPr lang="en-US" sz="1200" dirty="0" err="1"/>
              <a:t>Baj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9C76D-32CB-D74E-A417-9CB8B6FFE4CE}"/>
              </a:ext>
            </a:extLst>
          </p:cNvPr>
          <p:cNvSpPr txBox="1"/>
          <p:nvPr/>
        </p:nvSpPr>
        <p:spPr>
          <a:xfrm>
            <a:off x="7415784" y="5066743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Manchester United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58D4F1-9767-0249-A9B1-F6140615DDB0}"/>
              </a:ext>
            </a:extLst>
          </p:cNvPr>
          <p:cNvSpPr txBox="1"/>
          <p:nvPr/>
        </p:nvSpPr>
        <p:spPr>
          <a:xfrm>
            <a:off x="9793224" y="5066743"/>
            <a:ext cx="221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35BE8-C94E-F24D-B416-8B2143E4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" y="3671798"/>
            <a:ext cx="22098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7B98B-8ED3-4546-BF2B-A4C18D17A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904" y="3671798"/>
            <a:ext cx="22098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C045D5-A536-F04D-BDAD-34E0BFA7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344" y="3671798"/>
            <a:ext cx="22098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0436C5-A979-E44D-B1D9-968C0616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3677955"/>
            <a:ext cx="22098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AFAF3-8D78-0C46-B471-F45FE14F3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700" y="3657596"/>
            <a:ext cx="220980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41D8D-EABE-F04A-96F6-B242B6681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844" y="5356056"/>
            <a:ext cx="2209800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13E51D-2948-3944-923A-B70ED9F9A4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904" y="5356056"/>
            <a:ext cx="2209800" cy="114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9C3109-712B-9543-9740-A93CE8DCA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5964" y="5343742"/>
            <a:ext cx="2209800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8BD12A-322B-2D4A-A3FA-DCCAD315C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1880" y="5356055"/>
            <a:ext cx="2209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843ACA-2894-EA48-80ED-6C644658F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1700" y="5356055"/>
            <a:ext cx="2209800" cy="1143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BCF5634-F43D-5348-B7EF-C7BDFEC4D519}"/>
              </a:ext>
            </a:extLst>
          </p:cNvPr>
          <p:cNvSpPr/>
          <p:nvPr/>
        </p:nvSpPr>
        <p:spPr>
          <a:xfrm>
            <a:off x="4899660" y="3435466"/>
            <a:ext cx="2359152" cy="147224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0907AD-27A3-3C4E-99B5-EDBA4A67CDE3}"/>
              </a:ext>
            </a:extLst>
          </p:cNvPr>
          <p:cNvSpPr/>
          <p:nvPr/>
        </p:nvSpPr>
        <p:spPr>
          <a:xfrm>
            <a:off x="2481072" y="3435466"/>
            <a:ext cx="2359152" cy="147224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A39272-30C1-9A49-A11B-163FBA5AEF10}"/>
              </a:ext>
            </a:extLst>
          </p:cNvPr>
          <p:cNvSpPr/>
          <p:nvPr/>
        </p:nvSpPr>
        <p:spPr>
          <a:xfrm>
            <a:off x="50292" y="5139805"/>
            <a:ext cx="2359152" cy="147224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FA37AA-E8BD-254B-8C56-713570C153CF}"/>
              </a:ext>
            </a:extLst>
          </p:cNvPr>
          <p:cNvSpPr/>
          <p:nvPr/>
        </p:nvSpPr>
        <p:spPr>
          <a:xfrm>
            <a:off x="7269480" y="5139805"/>
            <a:ext cx="2359152" cy="147224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E2A90E-A43D-E446-862B-DF57F9C4F5AF}"/>
              </a:ext>
            </a:extLst>
          </p:cNvPr>
          <p:cNvSpPr/>
          <p:nvPr/>
        </p:nvSpPr>
        <p:spPr>
          <a:xfrm>
            <a:off x="9683496" y="5139805"/>
            <a:ext cx="2359152" cy="147224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1AC55B1B-8CA5-3D4B-9532-33581879F46D}"/>
              </a:ext>
            </a:extLst>
          </p:cNvPr>
          <p:cNvSpPr txBox="1">
            <a:spLocks/>
          </p:cNvSpPr>
          <p:nvPr/>
        </p:nvSpPr>
        <p:spPr>
          <a:xfrm>
            <a:off x="451912" y="1550126"/>
            <a:ext cx="11288173" cy="1315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Sports related articles review upcoming games, player trades, game analyses, etc.</a:t>
            </a:r>
          </a:p>
          <a:p>
            <a:pPr marL="0" indent="0">
              <a:buNone/>
            </a:pPr>
            <a:r>
              <a:rPr lang="en-US" sz="1000" i="1" dirty="0"/>
              <a:t>“As the NFL draft approaches, the Chicago Bears have bigger immediate needs than a quarterback. After all, they have two potential starters after they acquired Nick </a:t>
            </a:r>
            <a:r>
              <a:rPr lang="en-US" sz="1000" i="1" dirty="0" err="1"/>
              <a:t>Foles</a:t>
            </a:r>
            <a:r>
              <a:rPr lang="en-US" sz="1000" i="1" dirty="0"/>
              <a:t> from the Jaguars last month to compete with incumbent Mitch Trubisky.”</a:t>
            </a:r>
          </a:p>
          <a:p>
            <a:r>
              <a:rPr lang="en-US" sz="1400" dirty="0"/>
              <a:t>While the articles do not relate directly to Chicago/Illinois population decline, there is clearly interest in Chicago sports.  Sports can be a driver for economic growth as well. For example, the following exert illustrates the economic impact Michael Jordan had on the Chicago economy: </a:t>
            </a:r>
          </a:p>
          <a:p>
            <a:pPr marL="0" indent="0">
              <a:buNone/>
            </a:pPr>
            <a:r>
              <a:rPr lang="en-US" sz="1200" i="1" dirty="0"/>
              <a:t>“Jordan not only changed the trajectory of the Bulls franchise, but he had a massive impact, almost single-handedly, in the Chicago economy. The Bulls franchise went from being valued at $18.7 million to over $105 million in 1985.”</a:t>
            </a:r>
          </a:p>
        </p:txBody>
      </p:sp>
    </p:spTree>
    <p:extLst>
      <p:ext uri="{BB962C8B-B14F-4D97-AF65-F5344CB8AC3E}">
        <p14:creationId xmlns:p14="http://schemas.microsoft.com/office/powerpoint/2010/main" val="257232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D3B3-1746-EA45-89F3-1D4A1FFF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316"/>
            <a:ext cx="7729728" cy="118872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A88684A-DB30-544F-9A8A-7CC7DAC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792470"/>
            <a:ext cx="11179277" cy="4647659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dirty="0"/>
              <a:t>Capitalize on marijuana and sports as drivers of economic growth </a:t>
            </a:r>
          </a:p>
          <a:p>
            <a:pPr marL="514350" lvl="1" indent="-285750"/>
            <a:r>
              <a:rPr lang="en-US" dirty="0"/>
              <a:t>While articles mentioning marijuana or sports do not specifically connect the two to population growth, there is a connection to economic growth. </a:t>
            </a:r>
          </a:p>
          <a:p>
            <a:pPr marL="514350" lvl="1" indent="-285750"/>
            <a:r>
              <a:rPr lang="en-US" dirty="0"/>
              <a:t>Articles report marijuana legalization generated large numbers of sales very quickly. </a:t>
            </a:r>
          </a:p>
          <a:p>
            <a:pPr marL="514350" lvl="1" indent="-285750"/>
            <a:r>
              <a:rPr lang="en-US" dirty="0"/>
              <a:t>The volume and consistent mentions of sports teams and athletes suggests a high level of interest.</a:t>
            </a:r>
          </a:p>
          <a:p>
            <a:pPr marL="514350" lvl="1" indent="-285750"/>
            <a:r>
              <a:rPr lang="en-US" dirty="0"/>
              <a:t>Capitalizing on the interest in marijuana and sports teams can generate economic growth, potentially driving a population increase through increased opportunities or increased interest in Chicago/Illinois</a:t>
            </a:r>
          </a:p>
          <a:p>
            <a:pPr marL="514350" lvl="1" indent="-285750"/>
            <a:r>
              <a:rPr lang="en-US" b="1" dirty="0"/>
              <a:t>Possible action options include: Increase number of dispensaries, draft a popular player to the Bulls or Bears</a:t>
            </a:r>
          </a:p>
          <a:p>
            <a:pPr marL="285750" indent="-285750"/>
            <a:r>
              <a:rPr lang="en-US" dirty="0"/>
              <a:t>Reduce crime, shootings and police related incidents</a:t>
            </a:r>
          </a:p>
          <a:p>
            <a:pPr marL="514350" lvl="1" indent="-285750"/>
            <a:r>
              <a:rPr lang="en-US" dirty="0"/>
              <a:t>A link is observed in the articles between crime and population in Chicago/Illinois. Additionally, sentiment for this topic tends to trend highly negatively. </a:t>
            </a:r>
          </a:p>
          <a:p>
            <a:pPr marL="514350" lvl="1" indent="-285750"/>
            <a:r>
              <a:rPr lang="en-US" dirty="0"/>
              <a:t>A reduction in crime or shootings could potentially decrease the migration out of Chicago/Illinois, and increase migration in as residents/future residents fear the Chicago/Illinois less </a:t>
            </a:r>
          </a:p>
          <a:p>
            <a:pPr marL="514350" lvl="1" indent="-285750"/>
            <a:r>
              <a:rPr lang="en-US" b="1" dirty="0"/>
              <a:t>Possible action options include: Identifying root cause of crime and shootings in Chicago/Illinois, legislation or initiatives to target root cause</a:t>
            </a:r>
          </a:p>
        </p:txBody>
      </p:sp>
    </p:spTree>
    <p:extLst>
      <p:ext uri="{BB962C8B-B14F-4D97-AF65-F5344CB8AC3E}">
        <p14:creationId xmlns:p14="http://schemas.microsoft.com/office/powerpoint/2010/main" val="23337785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{DB2F459D-6053-0A4B-AB9A-9FEBA92F114F}tf10001120</Template>
  <TotalTime>4057</TotalTime>
  <Words>1334</Words>
  <Application>Microsoft Macintosh PowerPoint</Application>
  <PresentationFormat>Widescreen</PresentationFormat>
  <Paragraphs>116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Illinois negative population growth Review Executive summary</vt:lpstr>
      <vt:lpstr>PowerPoint Presentation</vt:lpstr>
      <vt:lpstr>Topic Review Of the total list of articles,  the main topics mention: fatal/police/shooting incidents, professional sports, job listings, government worker salary reports, real estate listings, and stock market / earnings reports.</vt:lpstr>
      <vt:lpstr>PowerPoint Presentation</vt:lpstr>
      <vt:lpstr>Organizations and Persons Review: Of the top mentioned organizations and persons, mentions of sports teams of professional athletes commonly appears. </vt:lpstr>
      <vt:lpstr>Organizations and Persons Review: Of articles mentioning sports teams or athletes, most speak to the sports domain and do not mention population changes. 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Illinois negative population growth NLP Review</dc:title>
  <dc:creator>Christine Cao</dc:creator>
  <cp:lastModifiedBy>Christine Cao</cp:lastModifiedBy>
  <cp:revision>48</cp:revision>
  <dcterms:created xsi:type="dcterms:W3CDTF">2020-06-10T03:14:02Z</dcterms:created>
  <dcterms:modified xsi:type="dcterms:W3CDTF">2020-06-12T22:51:10Z</dcterms:modified>
</cp:coreProperties>
</file>